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veat" pitchFamily="2" charset="0"/>
      <p:regular r:id="rId10"/>
      <p:bold r:id="rId11"/>
    </p:embeddedFont>
    <p:embeddedFont>
      <p:font typeface="Georgia" panose="02040502050405020303" pitchFamily="18" charset="0"/>
      <p:regular r:id="rId12"/>
      <p:bold r:id="rId13"/>
      <p:italic r:id="rId14"/>
      <p:boldItalic r:id="rId15"/>
    </p:embeddedFont>
    <p:embeddedFont>
      <p:font typeface="Helvetica Neue Light" panose="02000403000000020004" pitchFamily="2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5D5228-3666-46BE-A6D6-69172F875F44}">
  <a:tblStyle styleId="{F95D5228-3666-46BE-A6D6-69172F875F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053"/>
  </p:normalViewPr>
  <p:slideViewPr>
    <p:cSldViewPr snapToGrid="0">
      <p:cViewPr varScale="1">
        <p:scale>
          <a:sx n="82" d="100"/>
          <a:sy n="82" d="100"/>
        </p:scale>
        <p:origin x="184" y="3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title: 40 pt. Arial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Presenter Name: 16 pt. Arial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Presenters Title: 16 pt. Arial Italic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5b8ffef3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5b8ffef32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125b8ffef32_0_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5b8ffef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5b8ffef3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25b8ffef32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5b8ffef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5b8ffef32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125b8ffef32_0_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5b8ffef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5b8ffef32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DCDCCC"/>
              </a:buClr>
              <a:buSzPts val="1300"/>
              <a:buFont typeface="Georgia"/>
              <a:buAutoNum type="arabicPeriod"/>
            </a:pPr>
            <a:r>
              <a:rPr lang="en-US" sz="1300">
                <a:solidFill>
                  <a:srgbClr val="DCDCCC"/>
                </a:solidFill>
                <a:highlight>
                  <a:srgbClr val="3F3F3F"/>
                </a:highlight>
                <a:latin typeface="Georgia"/>
                <a:ea typeface="Georgia"/>
                <a:cs typeface="Georgia"/>
                <a:sym typeface="Georgia"/>
              </a:rPr>
              <a:t>Scatter for 7 seconds, then Chase for 20 seconds.</a:t>
            </a:r>
            <a:endParaRPr sz="1300">
              <a:solidFill>
                <a:srgbClr val="DCDCCC"/>
              </a:solidFill>
              <a:highlight>
                <a:srgbClr val="3F3F3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CDCCC"/>
              </a:buClr>
              <a:buSzPts val="1300"/>
              <a:buFont typeface="Georgia"/>
              <a:buAutoNum type="arabicPeriod"/>
            </a:pPr>
            <a:r>
              <a:rPr lang="en-US" sz="1300">
                <a:solidFill>
                  <a:srgbClr val="DCDCCC"/>
                </a:solidFill>
                <a:highlight>
                  <a:srgbClr val="3F3F3F"/>
                </a:highlight>
                <a:latin typeface="Georgia"/>
                <a:ea typeface="Georgia"/>
                <a:cs typeface="Georgia"/>
                <a:sym typeface="Georgia"/>
              </a:rPr>
              <a:t>Scatter for 7 seconds, then Chase for 20 seconds.</a:t>
            </a:r>
            <a:endParaRPr sz="1300">
              <a:solidFill>
                <a:srgbClr val="DCDCCC"/>
              </a:solidFill>
              <a:highlight>
                <a:srgbClr val="3F3F3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CDCCC"/>
              </a:buClr>
              <a:buSzPts val="1300"/>
              <a:buFont typeface="Georgia"/>
              <a:buAutoNum type="arabicPeriod"/>
            </a:pPr>
            <a:r>
              <a:rPr lang="en-US" sz="1300">
                <a:solidFill>
                  <a:srgbClr val="DCDCCC"/>
                </a:solidFill>
                <a:highlight>
                  <a:srgbClr val="3F3F3F"/>
                </a:highlight>
                <a:latin typeface="Georgia"/>
                <a:ea typeface="Georgia"/>
                <a:cs typeface="Georgia"/>
                <a:sym typeface="Georgia"/>
              </a:rPr>
              <a:t>Scatter for 5 seconds, then Chase for 20 seconds.</a:t>
            </a:r>
            <a:endParaRPr sz="1300">
              <a:solidFill>
                <a:srgbClr val="DCDCCC"/>
              </a:solidFill>
              <a:highlight>
                <a:srgbClr val="3F3F3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CDCCC"/>
              </a:buClr>
              <a:buSzPts val="1300"/>
              <a:buFont typeface="Georgia"/>
              <a:buAutoNum type="arabicPeriod"/>
            </a:pPr>
            <a:r>
              <a:rPr lang="en-US" sz="1300">
                <a:solidFill>
                  <a:srgbClr val="DCDCCC"/>
                </a:solidFill>
                <a:highlight>
                  <a:srgbClr val="3F3F3F"/>
                </a:highlight>
                <a:latin typeface="Georgia"/>
                <a:ea typeface="Georgia"/>
                <a:cs typeface="Georgia"/>
                <a:sym typeface="Georgia"/>
              </a:rPr>
              <a:t>Scatter for 5 seconds, then switch to Chase mode permanently.</a:t>
            </a:r>
            <a:endParaRPr sz="1300">
              <a:solidFill>
                <a:srgbClr val="DCDCCC"/>
              </a:solidFill>
              <a:highlight>
                <a:srgbClr val="3F3F3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25b8ffef32_0_2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5b8ffef3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5b8ffef3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25b8ffef32_0_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2764c2df2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2764c2df2_7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122764c2df2_7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27448" y="1212300"/>
            <a:ext cx="3959352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4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26390" rtl="0">
              <a:spcBef>
                <a:spcPts val="6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26389" rtl="0">
              <a:spcBef>
                <a:spcPts val="600"/>
              </a:spcBef>
              <a:spcAft>
                <a:spcPts val="0"/>
              </a:spcAft>
              <a:buSzPts val="1540"/>
              <a:buChar char="–"/>
              <a:defRPr/>
            </a:lvl3pPr>
            <a:lvl4pPr marL="1828800" lvl="3" indent="-326389" rtl="0">
              <a:spcBef>
                <a:spcPts val="600"/>
              </a:spcBef>
              <a:spcAft>
                <a:spcPts val="0"/>
              </a:spcAft>
              <a:buSzPts val="1540"/>
              <a:buChar char="•"/>
              <a:defRPr/>
            </a:lvl4pPr>
            <a:lvl5pPr marL="2286000" lvl="4" indent="-326389" rtl="0">
              <a:spcBef>
                <a:spcPts val="600"/>
              </a:spcBef>
              <a:spcAft>
                <a:spcPts val="0"/>
              </a:spcAft>
              <a:buSzPts val="1540"/>
              <a:buChar char="–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2769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_Plaid-Digital_FINAL-NEW.png"/>
          <p:cNvPicPr preferRelativeResize="0"/>
          <p:nvPr/>
        </p:nvPicPr>
        <p:blipFill rotWithShape="1">
          <a:blip r:embed="rId10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_Plaid-Digital_FINAL-NEW.png"/>
          <p:cNvPicPr preferRelativeResize="0"/>
          <p:nvPr/>
        </p:nvPicPr>
        <p:blipFill rotWithShape="1">
          <a:blip r:embed="rId10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11226318" y="65528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1378718" y="67052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11531118" y="68576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0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 txBox="1"/>
          <p:nvPr/>
        </p:nvSpPr>
        <p:spPr>
          <a:xfrm>
            <a:off x="2133600" y="2038350"/>
            <a:ext cx="5640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Final Presentation</a:t>
            </a:r>
            <a:endParaRPr sz="4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Pac-Man Game</a:t>
            </a:r>
            <a:endParaRPr sz="4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Team: BugOnTheFly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Angel Chu, Yujia Wang, Yanqiao Wang, Weilin Zhang, Zixuan Zhang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/>
        </p:nvSpPr>
        <p:spPr>
          <a:xfrm>
            <a:off x="503225" y="305375"/>
            <a:ext cx="522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000" b="1">
                <a:latin typeface="Open Sans"/>
                <a:ea typeface="Open Sans"/>
                <a:cs typeface="Open Sans"/>
                <a:sym typeface="Open Sans"/>
              </a:rPr>
              <a:t>Product Overview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1"/>
          <p:cNvSpPr txBox="1"/>
          <p:nvPr/>
        </p:nvSpPr>
        <p:spPr>
          <a:xfrm>
            <a:off x="5212375" y="1078800"/>
            <a:ext cx="35406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❖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GUI: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➢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Menu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➢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Game Scene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■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Current Score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■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Lives remaining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■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Dots Eaten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❖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Inherited most of the feature from the classic Pacman Game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71" name="Google Shape;71;p11"/>
          <p:cNvPicPr preferRelativeResize="0"/>
          <p:nvPr/>
        </p:nvPicPr>
        <p:blipFill rotWithShape="1">
          <a:blip r:embed="rId3">
            <a:alphaModFix/>
          </a:blip>
          <a:srcRect l="8720" t="2511" r="7181" b="11776"/>
          <a:stretch/>
        </p:blipFill>
        <p:spPr>
          <a:xfrm>
            <a:off x="147275" y="1184200"/>
            <a:ext cx="2572551" cy="318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 rotWithShape="1">
          <a:blip r:embed="rId4">
            <a:alphaModFix/>
          </a:blip>
          <a:srcRect l="6811" t="2846" r="5867" b="9024"/>
          <a:stretch/>
        </p:blipFill>
        <p:spPr>
          <a:xfrm>
            <a:off x="2656025" y="1245975"/>
            <a:ext cx="2597549" cy="318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/>
        </p:nvSpPr>
        <p:spPr>
          <a:xfrm>
            <a:off x="373725" y="176025"/>
            <a:ext cx="7451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Open Sans"/>
                <a:ea typeface="Open Sans"/>
                <a:cs typeface="Open Sans"/>
                <a:sym typeface="Open Sans"/>
              </a:rPr>
              <a:t>Game Instruction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" name="Google Shape;7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200" y="3022850"/>
            <a:ext cx="1188700" cy="8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/>
        </p:nvSpPr>
        <p:spPr>
          <a:xfrm>
            <a:off x="4855650" y="716975"/>
            <a:ext cx="32676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❖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Menu: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➢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Mouse click/ Press Enter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❖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PacMan Movement: 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➢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Press Up, Down, Left, Right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❖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Game Pause: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➢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Press “P”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" name="1" descr="1">
            <a:hlinkClick r:id="" action="ppaction://media"/>
            <a:extLst>
              <a:ext uri="{FF2B5EF4-FFF2-40B4-BE49-F238E27FC236}">
                <a16:creationId xmlns:a16="http://schemas.microsoft.com/office/drawing/2014/main" id="{7BF0DE49-6AED-E5EE-2A11-3F49B386C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616" y="766905"/>
            <a:ext cx="3127483" cy="3945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/>
        </p:nvSpPr>
        <p:spPr>
          <a:xfrm>
            <a:off x="339100" y="201500"/>
            <a:ext cx="522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Open Sans"/>
                <a:ea typeface="Open Sans"/>
                <a:cs typeface="Open Sans"/>
                <a:sym typeface="Open Sans"/>
              </a:rPr>
              <a:t>Product’s Advantages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5129025" y="870238"/>
            <a:ext cx="30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Why it is fun?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820675" y="1385075"/>
            <a:ext cx="37938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Classic Arcade Game </a:t>
            </a: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with interesting feature and characters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Easy to get started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Have intriguing background music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" name="2" descr="2">
            <a:hlinkClick r:id="" action="ppaction://media"/>
            <a:extLst>
              <a:ext uri="{FF2B5EF4-FFF2-40B4-BE49-F238E27FC236}">
                <a16:creationId xmlns:a16="http://schemas.microsoft.com/office/drawing/2014/main" id="{27A60390-A904-322C-CF24-428C01B6CF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2674" y="848000"/>
            <a:ext cx="3149389" cy="3973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757275" y="937088"/>
            <a:ext cx="52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86900" y="100425"/>
            <a:ext cx="6830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Game Implementation</a:t>
            </a:r>
            <a:endParaRPr sz="3000"/>
          </a:p>
        </p:txBody>
      </p:sp>
      <p:sp>
        <p:nvSpPr>
          <p:cNvPr id="98" name="Google Shape;98;p14"/>
          <p:cNvSpPr txBox="1"/>
          <p:nvPr/>
        </p:nvSpPr>
        <p:spPr>
          <a:xfrm>
            <a:off x="486900" y="869550"/>
            <a:ext cx="69786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Graphical Library: SFML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Classes for different purpose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	e.g. Class for ghost frightened state, scatter state, chase state…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Algorithm: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r="50253" b="47767"/>
          <a:stretch/>
        </p:blipFill>
        <p:spPr>
          <a:xfrm>
            <a:off x="857525" y="4372350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l="49413" b="49099"/>
          <a:stretch/>
        </p:blipFill>
        <p:spPr>
          <a:xfrm>
            <a:off x="857524" y="3718028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t="49784" r="50922"/>
          <a:stretch/>
        </p:blipFill>
        <p:spPr>
          <a:xfrm>
            <a:off x="857525" y="3144888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l="50000" t="51071"/>
          <a:stretch/>
        </p:blipFill>
        <p:spPr>
          <a:xfrm>
            <a:off x="878213" y="2571750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1289400" y="3053950"/>
            <a:ext cx="661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Pinky: target tile in Chase state is defined as where Pac-Man is going </a:t>
            </a:r>
            <a:endParaRPr sz="16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4" name="Google Shape;104;p14"/>
          <p:cNvCxnSpPr>
            <a:stCxn id="105" idx="2"/>
            <a:endCxn id="106" idx="0"/>
          </p:cNvCxnSpPr>
          <p:nvPr/>
        </p:nvCxnSpPr>
        <p:spPr>
          <a:xfrm>
            <a:off x="572725" y="3187350"/>
            <a:ext cx="0" cy="11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" name="Google Shape;105;p14"/>
          <p:cNvSpPr txBox="1"/>
          <p:nvPr/>
        </p:nvSpPr>
        <p:spPr>
          <a:xfrm>
            <a:off x="209875" y="2571750"/>
            <a:ext cx="72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first out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209875" y="4326100"/>
            <a:ext cx="72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Last out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1289400" y="2445400"/>
            <a:ext cx="670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Blinky: target tile in Chase state is defined as Pac-Man's current tile</a:t>
            </a:r>
            <a:endParaRPr sz="16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324350" y="3558563"/>
            <a:ext cx="6495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Inky: target tile in Chase state is defined as Pac-Man's pos &amp; dir, as well as Blinky's pos in calculation. </a:t>
            </a:r>
            <a:endParaRPr sz="16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289400" y="4235675"/>
            <a:ext cx="6618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Clyde: target tile in Chase state is defined as if distance to PacMan &gt; 8 tiles, same as Blinky, if distance &lt;= 8 tiles, same as its scatter state.</a:t>
            </a:r>
            <a:endParaRPr sz="16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/>
        </p:nvSpPr>
        <p:spPr>
          <a:xfrm>
            <a:off x="843650" y="562425"/>
            <a:ext cx="52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086275" y="217350"/>
            <a:ext cx="522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Open Sans"/>
                <a:ea typeface="Open Sans"/>
                <a:cs typeface="Open Sans"/>
                <a:sym typeface="Open Sans"/>
              </a:rPr>
              <a:t>Job distribution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7" name="Google Shape;117;p15"/>
          <p:cNvGraphicFramePr/>
          <p:nvPr/>
        </p:nvGraphicFramePr>
        <p:xfrm>
          <a:off x="1432225" y="124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{F95D5228-3666-46BE-A6D6-69172F875F44}</a:tableStyleId>
              </a:tblPr>
              <a:tblGrid>
                <a:gridCol w="356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D1117"/>
                          </a:solidFill>
                        </a:rPr>
                        <a:t>Team Member</a:t>
                      </a:r>
                      <a:endParaRPr sz="1600" b="1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D1117"/>
                          </a:solidFill>
                        </a:rPr>
                        <a:t>Responsibility</a:t>
                      </a:r>
                      <a:endParaRPr sz="1600" b="1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D1117"/>
                          </a:solidFill>
                        </a:rPr>
                        <a:t>Angel Chu</a:t>
                      </a:r>
                      <a:endParaRPr sz="1600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D1117"/>
                          </a:solidFill>
                        </a:rPr>
                        <a:t>GUI, Main Menu</a:t>
                      </a:r>
                      <a:endParaRPr sz="1600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D1117"/>
                          </a:solidFill>
                        </a:rPr>
                        <a:t>Zixuan Zhang</a:t>
                      </a:r>
                      <a:endParaRPr sz="1600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D1117"/>
                          </a:solidFill>
                        </a:rPr>
                        <a:t>GUI, Game Scene</a:t>
                      </a:r>
                      <a:endParaRPr sz="1600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D1117"/>
                          </a:solidFill>
                        </a:rPr>
                        <a:t>Yujia Wang</a:t>
                      </a:r>
                      <a:endParaRPr sz="1600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D1117"/>
                          </a:solidFill>
                        </a:rPr>
                        <a:t>Game Design, Code Integration</a:t>
                      </a:r>
                      <a:endParaRPr sz="1600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D1117"/>
                          </a:solidFill>
                        </a:rPr>
                        <a:t>Yanqiao Wang</a:t>
                      </a:r>
                      <a:endParaRPr sz="1600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D1117"/>
                          </a:solidFill>
                        </a:rPr>
                        <a:t>Game Controller, Timer</a:t>
                      </a:r>
                      <a:endParaRPr sz="1600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D1117"/>
                          </a:solidFill>
                        </a:rPr>
                        <a:t>Weilin Zhang</a:t>
                      </a:r>
                      <a:endParaRPr sz="1600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D1117"/>
                          </a:solidFill>
                        </a:rPr>
                        <a:t>Ghost States, Pacman Controller</a:t>
                      </a:r>
                      <a:endParaRPr sz="1600">
                        <a:solidFill>
                          <a:srgbClr val="0D1117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/>
        </p:nvSpPr>
        <p:spPr>
          <a:xfrm>
            <a:off x="2309300" y="1519350"/>
            <a:ext cx="5225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latin typeface="Caveat"/>
                <a:ea typeface="Caveat"/>
                <a:cs typeface="Caveat"/>
                <a:sym typeface="Caveat"/>
              </a:rPr>
              <a:t>Thank You</a:t>
            </a:r>
            <a:endParaRPr sz="8000" b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Macintosh PowerPoint</Application>
  <PresentationFormat>On-screen Show (16:9)</PresentationFormat>
  <Paragraphs>66</Paragraphs>
  <Slides>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Caveat</vt:lpstr>
      <vt:lpstr>Georgia</vt:lpstr>
      <vt:lpstr>Open Sans</vt:lpstr>
      <vt:lpstr>Times</vt:lpstr>
      <vt:lpstr>Helvetica Neue Light</vt:lpstr>
      <vt:lpstr>CMU PPT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Yu Chu</cp:lastModifiedBy>
  <cp:revision>2</cp:revision>
  <dcterms:modified xsi:type="dcterms:W3CDTF">2022-04-27T04:35:54Z</dcterms:modified>
</cp:coreProperties>
</file>